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404050" cy="43205400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4D11"/>
    <a:srgbClr val="0000FF"/>
    <a:srgbClr val="FFFFFF"/>
    <a:srgbClr val="0033CC"/>
    <a:srgbClr val="0066FF"/>
    <a:srgbClr val="0099FF"/>
    <a:srgbClr val="33CCFF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82168"/>
  </p:normalViewPr>
  <p:slideViewPr>
    <p:cSldViewPr>
      <p:cViewPr>
        <p:scale>
          <a:sx n="50" d="100"/>
          <a:sy n="50" d="100"/>
        </p:scale>
        <p:origin x="288" y="36"/>
      </p:cViewPr>
      <p:guideLst>
        <p:guide orient="horz" pos="13608"/>
        <p:guide pos="102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0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23939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Series 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4805-4075-93F2-246E0587D308}"/>
            </c:ext>
          </c:extLst>
        </c:ser>
        <c:ser>
          <c:idx val="1"/>
          <c:order val="1"/>
          <c:spPr>
            <a:gradFill rotWithShape="0">
              <a:gsLst>
                <a:gs pos="0">
                  <a:srgbClr val="FF9A99"/>
                </a:gs>
                <a:gs pos="100000">
                  <a:srgbClr val="D1403C"/>
                </a:gs>
              </a:gsLst>
              <a:lin ang="5400000"/>
            </a:gradFill>
            <a:ln w="23939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Series 2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1-4805-4075-93F2-246E0587D308}"/>
            </c:ext>
          </c:extLst>
        </c:ser>
        <c:ser>
          <c:idx val="2"/>
          <c:order val="2"/>
          <c:spPr>
            <a:gradFill rotWithShape="0">
              <a:gsLst>
                <a:gs pos="0">
                  <a:srgbClr val="DCFFA0"/>
                </a:gs>
                <a:gs pos="100000">
                  <a:srgbClr val="A0CA4A"/>
                </a:gs>
              </a:gsLst>
              <a:lin ang="5400000"/>
            </a:gradFill>
            <a:ln w="23939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Series 3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2-4805-4075-93F2-246E0587D3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7178128"/>
        <c:axId val="1"/>
      </c:barChart>
      <c:catAx>
        <c:axId val="177178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992">
            <a:solidFill>
              <a:srgbClr val="808080"/>
            </a:solidFill>
            <a:prstDash val="solid"/>
          </a:ln>
        </c:sp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2992">
              <a:solidFill>
                <a:srgbClr val="80808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2992">
            <a:solidFill>
              <a:srgbClr val="808080"/>
            </a:solidFill>
            <a:prstDash val="solid"/>
          </a:ln>
        </c:spPr>
        <c:crossAx val="177178128"/>
        <c:crosses val="autoZero"/>
        <c:crossBetween val="between"/>
      </c:valAx>
      <c:spPr>
        <a:noFill/>
        <a:ln w="23939">
          <a:noFill/>
        </a:ln>
      </c:spPr>
    </c:plotArea>
    <c:legend>
      <c:legendPos val="r"/>
      <c:layout>
        <c:manualLayout>
          <c:xMode val="edge"/>
          <c:yMode val="edge"/>
          <c:x val="0.91411451398135823"/>
          <c:y val="0.41860465116279072"/>
          <c:w val="7.456724367509987E-2"/>
          <c:h val="0.2110912343470483"/>
        </c:manualLayout>
      </c:layout>
      <c:overlay val="0"/>
      <c:spPr>
        <a:noFill/>
        <a:ln w="23939">
          <a:noFill/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96"/>
      </a:pPr>
      <a:endParaRPr lang="pt-B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ADA8435-22F5-A681-1513-2018F50F978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A41ACD6-F2E6-54AA-D026-B531200399A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F0B1B68-746E-D8B9-53C0-35DF48370398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4CD451A-FE2A-461A-C2F0-EA8D6098210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0C9502F-D338-03A2-AD2D-89FDE9FEE18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074676D-E54A-6C61-3A46-37A7B052A6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0F33803-9D25-4E39-861C-0A8F12B9C81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714626" y="11836400"/>
            <a:ext cx="30765750" cy="81661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29251" y="21590000"/>
            <a:ext cx="25336500" cy="973613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2CFD8D1-5954-721A-1F45-6AF8FE2555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F2AAB7C-4B42-E7F1-B346-53A2ACA2A0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89B2AB-A163-58BE-4811-48C42C0259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2ED36-0C53-4A87-9C92-DD0175C4BE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1737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05D2CB-7C59-AF1E-7685-C67938EE8A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73205-B164-1482-04B2-8E1F481A2D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7E74FA0-3286-69F5-0201-C9E1583E9B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9FD64-CE1C-48DC-9770-78C742F8A79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4604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5788939" y="3386138"/>
            <a:ext cx="7691437" cy="30480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714626" y="3386138"/>
            <a:ext cx="22921913" cy="3048000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6D3FC9D-2E55-2F1A-D94A-899D1BEE21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BC59D4-31D1-C57D-4536-02B3FB2B3D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29852D-A6CC-12D2-B169-661479F3A6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32D10-696E-4D91-A2D0-3829B5B5367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66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A240BC-E9DA-A485-33DE-2D1163B187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59399D-BED0-5E62-A513-00866BAED4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207116-00E6-55EF-5F87-57171B4D11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5097A-BB3E-4856-B0E2-A89E7CFED32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45062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9088" y="24482427"/>
            <a:ext cx="30765750" cy="75676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859088" y="16148052"/>
            <a:ext cx="30765750" cy="83343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E2246B-AD61-E581-F316-B49A38C1A9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063072-BA6A-E711-74C4-AABE10BC81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B15EED-958D-7D49-B3BF-5F5861F189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C08C1-F932-4928-80F5-8028DC57635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44554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714626" y="11006138"/>
            <a:ext cx="15306675" cy="2286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8173701" y="11006138"/>
            <a:ext cx="15306675" cy="2286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135F95-FC25-BB52-8242-B48474E52B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B3740F-C246-1AA6-4ED6-D8AF7EE674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BE0029-2921-88F6-2D89-ADA90F0263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E7492-EF25-4774-B191-F88696641B9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41573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9750" y="1525588"/>
            <a:ext cx="32575500" cy="6350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09751" y="8528052"/>
            <a:ext cx="15992475" cy="3554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809751" y="12082463"/>
            <a:ext cx="15992475" cy="21951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8386426" y="8528052"/>
            <a:ext cx="15998825" cy="3554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8386426" y="12082463"/>
            <a:ext cx="15998825" cy="21951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7075D18-F022-D8AF-3C88-E9E8923A65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EBF6A38-06EA-1348-ADC9-278AC2AF20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95DFE07-1CE1-4524-AD57-CDAED6383C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D01B6-E254-4CE5-BD94-FEBC3A48680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95538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DC231AE-72C2-D189-9B36-91F92FEBCD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811D9D3-E671-1732-6F25-E098ACB9C9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2ED1F78-2B9A-7704-7AF3-20E435C504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DE704-47D8-4A98-BD99-BE4B8603ECA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19665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CB4EB1E-5F72-F3DF-5B97-144A44FF12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2793E44-2A2C-F924-9605-8A523DFA6A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F9F8781-49EA-F68D-45E7-43CA8717BE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DC08D-E639-4376-A87F-FEC7FFBCD8F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85028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9750" y="1517652"/>
            <a:ext cx="11907838" cy="64547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150976" y="1517652"/>
            <a:ext cx="20234275" cy="32516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809750" y="7972425"/>
            <a:ext cx="11907838" cy="2606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D2A88F-FF3A-03A1-44AA-AC479CE9FD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27C4C1-AEEC-0C3C-1106-C3303770C8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206509-C55A-24E1-37F1-A39EF8EE80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46760-2DCF-4C7B-9403-8C35F57D1B5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95977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94538" y="26670002"/>
            <a:ext cx="21717000" cy="31480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7094538" y="3403600"/>
            <a:ext cx="21717000" cy="2286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094538" y="29818015"/>
            <a:ext cx="21717000" cy="44719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2C9B49-45A0-0E5A-FD46-3C434553B7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357CC0-BD1F-50A0-4E71-7BF0042CA4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542C8F-6484-3886-4F3D-E5261AB037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DD8CE1-3B4C-431A-86DA-6D4054683C9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08276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853DCF8-CE8E-9782-EEF5-346E83C54A9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430463" y="3840163"/>
            <a:ext cx="27543125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3656" tIns="206828" rIns="413656" bIns="20682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886EE3B-3D8A-BEC7-C5AA-AB28049B32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430463" y="12480925"/>
            <a:ext cx="27543125" cy="259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3656" tIns="206828" rIns="413656" bIns="2068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AE84E5A-E402-D4EF-181F-97AE4B980AA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0463" y="39365238"/>
            <a:ext cx="6750050" cy="2881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13656" tIns="206828" rIns="413656" bIns="206828" numCol="1" anchor="t" anchorCtr="0" compatLnSpc="1"/>
          <a:lstStyle>
            <a:lvl1pPr eaLnBrk="1" hangingPunct="1">
              <a:defRPr sz="6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86FA077-97AA-5B1A-BC15-C50ED990741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9365238"/>
            <a:ext cx="10261600" cy="2881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13656" tIns="206828" rIns="413656" bIns="206828" numCol="1" anchor="t" anchorCtr="0" compatLnSpc="1"/>
          <a:lstStyle>
            <a:lvl1pPr algn="ctr" eaLnBrk="1" hangingPunct="1">
              <a:defRPr sz="6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C73B435-7BC9-ADFC-0B67-B579F361AF2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39365238"/>
            <a:ext cx="6750050" cy="2881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13656" tIns="206828" rIns="413656" bIns="20682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300" smtClean="0"/>
            </a:lvl1pPr>
          </a:lstStyle>
          <a:p>
            <a:pPr>
              <a:defRPr/>
            </a:pPr>
            <a:fld id="{D1053E1C-14B6-4F1C-B078-A26227595EB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2pPr>
      <a:lvl3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3pPr>
      <a:lvl4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4pPr>
      <a:lvl5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5pPr>
      <a:lvl6pPr marL="4572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6pPr>
      <a:lvl7pPr marL="9144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1550988" indent="-1550988" algn="l" defTabSz="4137025" rtl="0" eaLnBrk="0" fontAlgn="base" hangingPunct="0">
        <a:spcBef>
          <a:spcPct val="20000"/>
        </a:spcBef>
        <a:spcAft>
          <a:spcPct val="0"/>
        </a:spcAft>
        <a:buChar char="•"/>
        <a:defRPr sz="14500">
          <a:solidFill>
            <a:schemeClr val="tx1"/>
          </a:solidFill>
          <a:latin typeface="+mn-lt"/>
          <a:ea typeface="+mn-ea"/>
          <a:cs typeface="+mn-cs"/>
        </a:defRPr>
      </a:lvl1pPr>
      <a:lvl2pPr marL="3360738" indent="-1292225" algn="l" defTabSz="4137025" rtl="0" eaLnBrk="0" fontAlgn="base" hangingPunct="0">
        <a:spcBef>
          <a:spcPct val="20000"/>
        </a:spcBef>
        <a:spcAft>
          <a:spcPct val="0"/>
        </a:spcAft>
        <a:buChar char="–"/>
        <a:defRPr sz="12700">
          <a:solidFill>
            <a:schemeClr val="tx1"/>
          </a:solidFill>
          <a:latin typeface="+mn-lt"/>
        </a:defRPr>
      </a:lvl2pPr>
      <a:lvl3pPr marL="5170488" indent="-1033463" algn="l" defTabSz="4137025" rtl="0" eaLnBrk="0" fontAlgn="base" hangingPunct="0">
        <a:spcBef>
          <a:spcPct val="20000"/>
        </a:spcBef>
        <a:spcAft>
          <a:spcPct val="0"/>
        </a:spcAft>
        <a:buChar char="•"/>
        <a:defRPr sz="10900">
          <a:solidFill>
            <a:schemeClr val="tx1"/>
          </a:solidFill>
          <a:latin typeface="+mn-lt"/>
        </a:defRPr>
      </a:lvl3pPr>
      <a:lvl4pPr marL="7239000" indent="-1033463" algn="l" defTabSz="4137025" rtl="0" eaLnBrk="0" fontAlgn="base" hangingPunct="0">
        <a:spcBef>
          <a:spcPct val="20000"/>
        </a:spcBef>
        <a:spcAft>
          <a:spcPct val="0"/>
        </a:spcAft>
        <a:buChar char="–"/>
        <a:defRPr sz="9000">
          <a:solidFill>
            <a:schemeClr val="tx1"/>
          </a:solidFill>
          <a:latin typeface="+mn-lt"/>
        </a:defRPr>
      </a:lvl4pPr>
      <a:lvl5pPr marL="9307513" indent="-1035050" algn="l" defTabSz="4137025" rtl="0" eaLnBrk="0" fontAlgn="base" hangingPunct="0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5pPr>
      <a:lvl6pPr marL="97650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6pPr>
      <a:lvl7pPr marL="102222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7pPr>
      <a:lvl8pPr marL="106794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8pPr>
      <a:lvl9pPr marL="111366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chart" Target="../charts/chart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1">
            <a:extLst>
              <a:ext uri="{FF2B5EF4-FFF2-40B4-BE49-F238E27FC236}">
                <a16:creationId xmlns:a16="http://schemas.microsoft.com/office/drawing/2014/main" id="{AE61759B-9E95-D9DE-9B5F-ED456444D203}"/>
              </a:ext>
            </a:extLst>
          </p:cNvPr>
          <p:cNvSpPr txBox="1"/>
          <p:nvPr/>
        </p:nvSpPr>
        <p:spPr>
          <a:xfrm>
            <a:off x="1147763" y="5524500"/>
            <a:ext cx="30110112" cy="221297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s-ES" sz="6500" b="1" dirty="0">
                <a:latin typeface="Arial" panose="020B0604020202020204" pitchFamily="34" charset="0"/>
                <a:ea typeface="Geneva" panose="020B0503030404040204" pitchFamily="124" charset="-128"/>
                <a:cs typeface="Arial" panose="020B0604020202020204" pitchFamily="34" charset="0"/>
              </a:rPr>
              <a:t>Título del trabajo: Arial, negrita, tamaño 72 pt, pudiendo reducirse hasta 60 pt si la cantidad de texto excede el espacio delimitado.</a:t>
            </a:r>
            <a:endParaRPr lang="en-US" sz="6500" dirty="0">
              <a:latin typeface="Arial" panose="020B0604020202020204" pitchFamily="34" charset="0"/>
              <a:ea typeface="Geneva" panose="020B0503030404040204" pitchFamily="124" charset="-128"/>
              <a:cs typeface="Arial" panose="020B0604020202020204" pitchFamily="34" charset="0"/>
            </a:endParaRPr>
          </a:p>
        </p:txBody>
      </p:sp>
      <p:sp>
        <p:nvSpPr>
          <p:cNvPr id="3075" name="Title 1">
            <a:extLst>
              <a:ext uri="{FF2B5EF4-FFF2-40B4-BE49-F238E27FC236}">
                <a16:creationId xmlns:a16="http://schemas.microsoft.com/office/drawing/2014/main" id="{31875F46-9615-A30E-8B72-82BB4DF119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0463" y="8037513"/>
            <a:ext cx="27544712" cy="221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2054" tIns="216027" rIns="432054" bIns="216027" anchor="ctr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pt-BR" sz="3600" b="1" dirty="0">
                <a:latin typeface="Calibri" panose="020F0502020204030204" pitchFamily="34" charset="0"/>
                <a:cs typeface="Geneva" pitchFamily="34" charset="0"/>
              </a:rPr>
              <a:t>Nombres del autor1: Arial, negrita, tamaño 36 pt </a:t>
            </a:r>
            <a:r>
              <a:rPr lang="es-ES" altLang="pt-BR" sz="2800" dirty="0">
                <a:latin typeface="Calibri" panose="020F0502020204030204" pitchFamily="34" charset="0"/>
                <a:cs typeface="Geneva" pitchFamily="34" charset="0"/>
              </a:rPr>
              <a:t>– Instituciones; unidad académica y correo electrónico: Arial, regular, tamaño 28 pt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pt-BR" sz="3600" b="1" dirty="0">
                <a:latin typeface="Calibri" panose="020F0502020204030204" pitchFamily="34" charset="0"/>
                <a:cs typeface="Geneva" pitchFamily="34" charset="0"/>
              </a:rPr>
              <a:t>Nombres del autor2: Arial, negrita, tamaño 36 pt </a:t>
            </a:r>
            <a:r>
              <a:rPr lang="es-ES" altLang="pt-BR" sz="2800" dirty="0">
                <a:latin typeface="Calibri" panose="020F0502020204030204" pitchFamily="34" charset="0"/>
                <a:cs typeface="Geneva" pitchFamily="34" charset="0"/>
              </a:rPr>
              <a:t>– Instituciones; unidad académica y correo electrónico: Arial, regular, tamaño 28 pt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s-ES" altLang="pt-BR" sz="3600" b="1" dirty="0">
                <a:latin typeface="Calibri" panose="020F0502020204030204" pitchFamily="34" charset="0"/>
                <a:cs typeface="Geneva" pitchFamily="34" charset="0"/>
              </a:rPr>
              <a:t>Nombres del autor3: Arial, negrita, tamaño 36 pt </a:t>
            </a:r>
            <a:r>
              <a:rPr lang="es-ES" altLang="pt-BR" sz="2800" dirty="0">
                <a:latin typeface="Calibri" panose="020F0502020204030204" pitchFamily="34" charset="0"/>
                <a:cs typeface="Geneva" pitchFamily="34" charset="0"/>
              </a:rPr>
              <a:t>– Instituciones; unidad académica y correo electrónico: Arial, regular, tamaño 28 pt</a:t>
            </a:r>
          </a:p>
        </p:txBody>
      </p:sp>
      <p:sp>
        <p:nvSpPr>
          <p:cNvPr id="3076" name="Subtitle 2">
            <a:extLst>
              <a:ext uri="{FF2B5EF4-FFF2-40B4-BE49-F238E27FC236}">
                <a16:creationId xmlns:a16="http://schemas.microsoft.com/office/drawing/2014/main" id="{20989030-7E10-6F91-D89E-29D04F1F1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913" y="17237075"/>
            <a:ext cx="14400212" cy="716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METODOLOGÍA</a:t>
            </a:r>
          </a:p>
          <a:p>
            <a:pPr eaLnBrk="1" hangingPunct="1">
              <a:buFontTx/>
              <a:buNone/>
            </a:pPr>
            <a:r>
              <a:rPr lang="es-ES" altLang="pt-BR" sz="2400" dirty="0">
                <a:latin typeface="Arial" panose="020B0604020202020204" pitchFamily="34" charset="0"/>
                <a:cs typeface="Geneva" pitchFamily="34" charset="0"/>
              </a:rPr>
              <a:t>Cuerpo del texto: Arial, regular, tamaño 32 pt, pudiendo reducirse hasta 24 pt si la cantidad de texto excede el espacio delimitado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. ...............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</a:p>
          <a:p>
            <a:pPr eaLnBrk="1" hangingPunct="1">
              <a:buFontTx/>
              <a:buNone/>
            </a:pPr>
            <a:endParaRPr lang="pt-BR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3077" name="Subtitle 2">
            <a:extLst>
              <a:ext uri="{FF2B5EF4-FFF2-40B4-BE49-F238E27FC236}">
                <a16:creationId xmlns:a16="http://schemas.microsoft.com/office/drawing/2014/main" id="{CE4579F4-3708-608E-37C0-671780C2D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7662" y="32088138"/>
            <a:ext cx="14400213" cy="489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CONSIDERACIONES FINALES</a:t>
            </a:r>
          </a:p>
          <a:p>
            <a:pPr algn="just" eaLnBrk="1" hangingPunct="1">
              <a:buFontTx/>
              <a:buNone/>
            </a:pPr>
            <a:r>
              <a:rPr lang="es-ES" altLang="pt-BR" sz="2400" dirty="0">
                <a:latin typeface="Arial" panose="020B0604020202020204" pitchFamily="34" charset="0"/>
                <a:cs typeface="Geneva" pitchFamily="34" charset="0"/>
              </a:rPr>
              <a:t>Cuerpo del texto: Arial, regular, tamaño 32 pt, pudiendo reducirse hasta 24 pt si la cantidad de texto excede el espacio delimitado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.. ....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 lang="en-US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3078" name="Subtitle 2">
            <a:extLst>
              <a:ext uri="{FF2B5EF4-FFF2-40B4-BE49-F238E27FC236}">
                <a16:creationId xmlns:a16="http://schemas.microsoft.com/office/drawing/2014/main" id="{8B9C7DFB-E959-53E9-EF73-A71BEBA4E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7662" y="37376100"/>
            <a:ext cx="14400212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REFERENCIAS </a:t>
            </a:r>
          </a:p>
          <a:p>
            <a:pPr algn="just" eaLnBrk="1" hangingPunct="1"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Referencias </a:t>
            </a:r>
            <a:r>
              <a:rPr lang="pt-BR" altLang="pt-BR" sz="2400" dirty="0" err="1">
                <a:latin typeface="Arial" panose="020B0604020202020204" pitchFamily="34" charset="0"/>
                <a:cs typeface="Geneva" pitchFamily="34" charset="0"/>
              </a:rPr>
              <a:t>en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 NEGRITA, no </a:t>
            </a:r>
            <a:r>
              <a:rPr lang="pt-BR" altLang="pt-BR" sz="2400" dirty="0" err="1">
                <a:latin typeface="Arial" panose="020B0604020202020204" pitchFamily="34" charset="0"/>
                <a:cs typeface="Geneva" pitchFamily="34" charset="0"/>
              </a:rPr>
              <a:t>en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 cursiva, </a:t>
            </a:r>
            <a:r>
              <a:rPr lang="pt-BR" altLang="pt-BR" sz="2400" dirty="0" err="1">
                <a:latin typeface="Arial" panose="020B0604020202020204" pitchFamily="34" charset="0"/>
                <a:cs typeface="Geneva" pitchFamily="34" charset="0"/>
              </a:rPr>
              <a:t>siguiendo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 normas ABNT (recomendado) o, </a:t>
            </a:r>
            <a:r>
              <a:rPr lang="pt-BR" altLang="pt-BR" sz="2400" dirty="0" err="1">
                <a:latin typeface="Arial" panose="020B0604020202020204" pitchFamily="34" charset="0"/>
                <a:cs typeface="Geneva" pitchFamily="34" charset="0"/>
              </a:rPr>
              <a:t>en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 </a:t>
            </a:r>
            <a:r>
              <a:rPr lang="pt-BR" altLang="pt-BR" sz="2400" dirty="0" err="1">
                <a:latin typeface="Arial" panose="020B0604020202020204" pitchFamily="34" charset="0"/>
                <a:cs typeface="Geneva" pitchFamily="34" charset="0"/>
              </a:rPr>
              <a:t>español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, APA.</a:t>
            </a:r>
          </a:p>
          <a:p>
            <a:pPr algn="just" eaLnBrk="1" hangingPunct="1">
              <a:buNone/>
            </a:pPr>
            <a:endParaRPr lang="pt-BR" altLang="pt-BR" sz="2400" dirty="0">
              <a:latin typeface="Arial" panose="020B0604020202020204" pitchFamily="34" charset="0"/>
              <a:cs typeface="Geneva" pitchFamily="34" charset="0"/>
            </a:endParaRPr>
          </a:p>
          <a:p>
            <a:pPr algn="just" eaLnBrk="1" hangingPunct="1">
              <a:buNone/>
            </a:pPr>
            <a:r>
              <a:rPr lang="pt-BR" altLang="pt-BR" sz="2400" dirty="0" err="1">
                <a:latin typeface="Arial" panose="020B0604020202020204" pitchFamily="34" charset="0"/>
                <a:cs typeface="Geneva" pitchFamily="34" charset="0"/>
              </a:rPr>
              <a:t>Ejemplo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 ABNT: </a:t>
            </a:r>
          </a:p>
          <a:p>
            <a:pPr algn="just" eaLnBrk="1" hangingPunct="1"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SONTAG, Susan. </a:t>
            </a:r>
            <a:r>
              <a:rPr lang="pt-BR" altLang="pt-BR" sz="2400" b="1" dirty="0">
                <a:latin typeface="Arial" panose="020B0604020202020204" pitchFamily="34" charset="0"/>
                <a:cs typeface="Geneva" pitchFamily="34" charset="0"/>
              </a:rPr>
              <a:t>Diante da dor dos outros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. São Paulo: Companhia das Letras, 2003. </a:t>
            </a:r>
          </a:p>
          <a:p>
            <a:pPr algn="just" eaLnBrk="1" hangingPunct="1">
              <a:buNone/>
            </a:pPr>
            <a:endParaRPr lang="pt-BR" altLang="pt-BR" sz="2400" dirty="0">
              <a:latin typeface="Arial" panose="020B0604020202020204" pitchFamily="34" charset="0"/>
              <a:cs typeface="Geneva" pitchFamily="34" charset="0"/>
            </a:endParaRPr>
          </a:p>
          <a:p>
            <a:pPr algn="just" eaLnBrk="1" hangingPunct="1">
              <a:buNone/>
            </a:pPr>
            <a:r>
              <a:rPr lang="pt-BR" altLang="pt-BR" sz="2400" dirty="0" err="1">
                <a:latin typeface="Arial" panose="020B0604020202020204" pitchFamily="34" charset="0"/>
                <a:cs typeface="Geneva" pitchFamily="34" charset="0"/>
              </a:rPr>
              <a:t>Ejemplo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 APA (</a:t>
            </a:r>
            <a:r>
              <a:rPr lang="pt-BR" altLang="pt-BR" sz="2400" dirty="0" err="1">
                <a:latin typeface="Arial" panose="020B0604020202020204" pitchFamily="34" charset="0"/>
                <a:cs typeface="Geneva" pitchFamily="34" charset="0"/>
              </a:rPr>
              <a:t>en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 </a:t>
            </a:r>
            <a:r>
              <a:rPr lang="pt-BR" altLang="pt-BR" sz="2400" dirty="0" err="1">
                <a:latin typeface="Arial" panose="020B0604020202020204" pitchFamily="34" charset="0"/>
                <a:cs typeface="Geneva" pitchFamily="34" charset="0"/>
              </a:rPr>
              <a:t>español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): </a:t>
            </a:r>
          </a:p>
          <a:p>
            <a:pPr algn="just" eaLnBrk="1" hangingPunct="1"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Sontag, S. (2003). </a:t>
            </a:r>
            <a:r>
              <a:rPr lang="pt-BR" altLang="pt-BR" sz="2400" b="1" dirty="0">
                <a:latin typeface="Arial" panose="020B0604020202020204" pitchFamily="34" charset="0"/>
                <a:cs typeface="Geneva" pitchFamily="34" charset="0"/>
              </a:rPr>
              <a:t>Diante da dor dos outros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. São Paulo: Companhia das Letras.</a:t>
            </a:r>
          </a:p>
          <a:p>
            <a:pPr algn="just" eaLnBrk="1" hangingPunct="1"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</a:t>
            </a:r>
          </a:p>
        </p:txBody>
      </p:sp>
      <p:sp>
        <p:nvSpPr>
          <p:cNvPr id="3079" name="Subtitle 2">
            <a:extLst>
              <a:ext uri="{FF2B5EF4-FFF2-40B4-BE49-F238E27FC236}">
                <a16:creationId xmlns:a16="http://schemas.microsoft.com/office/drawing/2014/main" id="{F783FED7-3521-10A2-7E39-0BF66CD01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913" y="24606250"/>
            <a:ext cx="14400212" cy="1064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RESULTADOS Y DISCUSIÓN</a:t>
            </a:r>
          </a:p>
          <a:p>
            <a:pPr eaLnBrk="1" hangingPunct="1">
              <a:buFontTx/>
              <a:buNone/>
            </a:pPr>
            <a:r>
              <a:rPr lang="es-ES" altLang="pt-BR" sz="2400" dirty="0">
                <a:latin typeface="Arial" panose="020B0604020202020204" pitchFamily="34" charset="0"/>
                <a:cs typeface="Geneva" pitchFamily="34" charset="0"/>
              </a:rPr>
              <a:t>Cuerpo del texto: Arial, regular, tamaño 32 pt, pudiendo reducirse hasta 24 pt si la cantidad de texto excede el espacio delimitado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. ....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 lang="en-US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graphicFrame>
        <p:nvGraphicFramePr>
          <p:cNvPr id="64" name="Table 16">
            <a:extLst>
              <a:ext uri="{FF2B5EF4-FFF2-40B4-BE49-F238E27FC236}">
                <a16:creationId xmlns:a16="http://schemas.microsoft.com/office/drawing/2014/main" id="{241E6DF9-F0E9-7EDE-D748-5CF261FBC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741021"/>
              </p:ext>
            </p:extLst>
          </p:nvPr>
        </p:nvGraphicFramePr>
        <p:xfrm>
          <a:off x="1146175" y="35471100"/>
          <a:ext cx="14317665" cy="46561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8635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35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5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635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635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C= 1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aseline="0" dirty="0"/>
                        <a:t>C=2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aseline="0" dirty="0"/>
                        <a:t>C= 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aseline="0" dirty="0"/>
                        <a:t>C= 4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aseline="0" dirty="0"/>
                        <a:t>C= 5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110" name="Rectangle 37">
            <a:extLst>
              <a:ext uri="{FF2B5EF4-FFF2-40B4-BE49-F238E27FC236}">
                <a16:creationId xmlns:a16="http://schemas.microsoft.com/office/drawing/2014/main" id="{B64B2E79-7231-7620-7008-0C047485274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204913" y="4787900"/>
            <a:ext cx="30052962" cy="50800"/>
          </a:xfrm>
          <a:prstGeom prst="rect">
            <a:avLst/>
          </a:prstGeom>
          <a:solidFill>
            <a:srgbClr val="AF4D11"/>
          </a:solidFill>
          <a:ln w="38100">
            <a:solidFill>
              <a:srgbClr val="AF4D1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pt-BR" sz="1800">
              <a:ea typeface="MS PGothic" panose="020B0600070205080204" pitchFamily="34" charset="-128"/>
            </a:endParaRPr>
          </a:p>
        </p:txBody>
      </p:sp>
      <p:sp>
        <p:nvSpPr>
          <p:cNvPr id="3111" name="Rectangle 37">
            <a:extLst>
              <a:ext uri="{FF2B5EF4-FFF2-40B4-BE49-F238E27FC236}">
                <a16:creationId xmlns:a16="http://schemas.microsoft.com/office/drawing/2014/main" id="{0C855B05-5B2D-5BDE-55E3-F514C5A270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6825" y="10706100"/>
            <a:ext cx="29960888" cy="46038"/>
          </a:xfrm>
          <a:prstGeom prst="rect">
            <a:avLst/>
          </a:prstGeom>
          <a:solidFill>
            <a:srgbClr val="AF4D11"/>
          </a:solidFill>
          <a:ln w="38100">
            <a:solidFill>
              <a:srgbClr val="AF4D1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pt-BR" sz="1800">
              <a:ea typeface="MS PGothic" panose="020B0600070205080204" pitchFamily="34" charset="-128"/>
            </a:endParaRPr>
          </a:p>
        </p:txBody>
      </p:sp>
      <p:sp>
        <p:nvSpPr>
          <p:cNvPr id="3112" name="Subtitle 2">
            <a:extLst>
              <a:ext uri="{FF2B5EF4-FFF2-40B4-BE49-F238E27FC236}">
                <a16:creationId xmlns:a16="http://schemas.microsoft.com/office/drawing/2014/main" id="{A4855E5A-EED5-8B31-D8FD-5D5DFFD0B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913" y="11857038"/>
            <a:ext cx="14400212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INTRODUCCIÓN</a:t>
            </a:r>
          </a:p>
          <a:p>
            <a:pPr eaLnBrk="1" hangingPunct="1">
              <a:buFontTx/>
              <a:buNone/>
            </a:pPr>
            <a:r>
              <a:rPr lang="es-ES" altLang="pt-BR" sz="2400" dirty="0">
                <a:latin typeface="Arial" panose="020B0604020202020204" pitchFamily="34" charset="0"/>
                <a:cs typeface="Geneva" pitchFamily="34" charset="0"/>
              </a:rPr>
              <a:t>Cuerpo del texto: Arial, regular, tamaño 32 pt, pudiendo reducirse hasta 24 pt si la cantidad de texto excede el espacio delimitado.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. .....................................................................................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 lang="en-US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graphicFrame>
        <p:nvGraphicFramePr>
          <p:cNvPr id="2" name="Objeto 10">
            <a:extLst>
              <a:ext uri="{FF2B5EF4-FFF2-40B4-BE49-F238E27FC236}">
                <a16:creationId xmlns:a16="http://schemas.microsoft.com/office/drawing/2014/main" id="{09FB09B1-FB78-3633-B896-966DFE77E8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6329720"/>
              </p:ext>
            </p:extLst>
          </p:nvPr>
        </p:nvGraphicFramePr>
        <p:xfrm>
          <a:off x="16857662" y="12120563"/>
          <a:ext cx="14400212" cy="5430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114" name="CaixaDeTexto 1">
            <a:extLst>
              <a:ext uri="{FF2B5EF4-FFF2-40B4-BE49-F238E27FC236}">
                <a16:creationId xmlns:a16="http://schemas.microsoft.com/office/drawing/2014/main" id="{00D85B0F-1121-E3F8-4E98-C28C93D96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6175" y="40347900"/>
            <a:ext cx="4267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ES" altLang="pt-BR" b="1" dirty="0">
                <a:latin typeface="Arial" panose="020B0604020202020204" pitchFamily="34" charset="0"/>
                <a:cs typeface="Arial" panose="020B0604020202020204" pitchFamily="34" charset="0"/>
              </a:rPr>
              <a:t>Tabla 1 </a:t>
            </a:r>
            <a:r>
              <a:rPr lang="es-ES" altLang="pt-BR" dirty="0">
                <a:latin typeface="Arial" panose="020B0604020202020204" pitchFamily="34" charset="0"/>
                <a:cs typeface="Arial" panose="020B0604020202020204" pitchFamily="34" charset="0"/>
              </a:rPr>
              <a:t>– Título de la tabla 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Fuente: Silva (2010).</a:t>
            </a:r>
          </a:p>
        </p:txBody>
      </p:sp>
      <p:sp>
        <p:nvSpPr>
          <p:cNvPr id="3115" name="CaixaDeTexto 18">
            <a:extLst>
              <a:ext uri="{FF2B5EF4-FFF2-40B4-BE49-F238E27FC236}">
                <a16:creationId xmlns:a16="http://schemas.microsoft.com/office/drawing/2014/main" id="{77E44BED-A480-CEA2-6EFC-A67DDB364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7661" y="17372012"/>
            <a:ext cx="635476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b="1" dirty="0">
                <a:latin typeface="Arial" panose="020B0604020202020204" pitchFamily="34" charset="0"/>
                <a:cs typeface="Arial" panose="020B0604020202020204" pitchFamily="34" charset="0"/>
              </a:rPr>
              <a:t>Gráfico 1 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– Título </a:t>
            </a:r>
            <a:r>
              <a:rPr lang="pt-BR" altLang="pt-BR" dirty="0" err="1">
                <a:latin typeface="Arial" panose="020B0604020202020204" pitchFamily="34" charset="0"/>
                <a:cs typeface="Arial" panose="020B0604020202020204" pitchFamily="34" charset="0"/>
              </a:rPr>
              <a:t>del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gráfico</a:t>
            </a:r>
          </a:p>
          <a:p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Fuente: Silva (2010).</a:t>
            </a:r>
          </a:p>
        </p:txBody>
      </p:sp>
      <p:sp>
        <p:nvSpPr>
          <p:cNvPr id="3116" name="CaixaDeTexto 19">
            <a:extLst>
              <a:ext uri="{FF2B5EF4-FFF2-40B4-BE49-F238E27FC236}">
                <a16:creationId xmlns:a16="http://schemas.microsoft.com/office/drawing/2014/main" id="{561A3F91-AAFB-6CD8-317A-38491384D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7661" y="26024681"/>
            <a:ext cx="65126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b="1" dirty="0">
                <a:latin typeface="Arial" panose="020B0604020202020204" pitchFamily="34" charset="0"/>
                <a:cs typeface="Arial" panose="020B0604020202020204" pitchFamily="34" charset="0"/>
              </a:rPr>
              <a:t>Figura 2 – Título de </a:t>
            </a:r>
            <a:r>
              <a:rPr lang="pt-BR" alt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lang="pt-BR" altLang="pt-BR" b="1" dirty="0">
                <a:latin typeface="Arial" panose="020B0604020202020204" pitchFamily="34" charset="0"/>
                <a:cs typeface="Arial" panose="020B0604020202020204" pitchFamily="34" charset="0"/>
              </a:rPr>
              <a:t> figura</a:t>
            </a:r>
          </a:p>
          <a:p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Fuente: Silva (2010).</a:t>
            </a:r>
          </a:p>
        </p:txBody>
      </p:sp>
      <p:sp>
        <p:nvSpPr>
          <p:cNvPr id="3117" name="Retângulo 2">
            <a:extLst>
              <a:ext uri="{FF2B5EF4-FFF2-40B4-BE49-F238E27FC236}">
                <a16:creationId xmlns:a16="http://schemas.microsoft.com/office/drawing/2014/main" id="{7E9624D0-1950-AE34-BB73-F1DB193F3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7662" y="27505025"/>
            <a:ext cx="14660562" cy="415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</a:t>
            </a:r>
            <a:endParaRPr lang="pt-BR" alt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0A0EE2D0-5697-3688-4492-E32A61F741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72395" y="1428954"/>
            <a:ext cx="11795983" cy="2239557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D5805BEB-8071-67B0-61E5-8C7606C753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5616" y="1275844"/>
            <a:ext cx="4520802" cy="2545776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4F6BC22D-3322-84F3-17E0-1265813DDDF5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12450789" y="2201837"/>
            <a:ext cx="4995862" cy="693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2054" tIns="216027" rIns="432054" bIns="216027" anchor="ctr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 dirty="0" err="1">
                <a:latin typeface="Calibri" panose="020F0502020204030204" pitchFamily="34" charset="0"/>
                <a:cs typeface="Geneva" pitchFamily="34" charset="0"/>
              </a:rPr>
              <a:t>realización</a:t>
            </a:r>
            <a:endParaRPr lang="en-US" altLang="pt-BR" sz="4000" dirty="0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FDA1CCB-5BD9-524F-D832-C10452C8E531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2913171" y="2201836"/>
            <a:ext cx="4662693" cy="693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2054" tIns="216027" rIns="432054" bIns="216027" anchor="ctr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>
                <a:latin typeface="Calibri" panose="020F0502020204030204" pitchFamily="34" charset="0"/>
                <a:cs typeface="Geneva" pitchFamily="34" charset="0"/>
              </a:rPr>
              <a:t>apoyo</a:t>
            </a:r>
            <a:endParaRPr lang="en-US" altLang="pt-BR" sz="4000" dirty="0">
              <a:latin typeface="Arial" panose="020B0604020202020204" pitchFamily="34" charset="0"/>
              <a:cs typeface="Geneva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4E1A246-78C8-9B68-8E29-30D80CBF08B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71" t="-1109" r="-879" b="-1174"/>
          <a:stretch>
            <a:fillRect/>
          </a:stretch>
        </p:blipFill>
        <p:spPr>
          <a:xfrm>
            <a:off x="16857662" y="18886489"/>
            <a:ext cx="14660563" cy="7040766"/>
          </a:xfrm>
          <a:prstGeom prst="rect">
            <a:avLst/>
          </a:prstGeom>
        </p:spPr>
      </p:pic>
      <p:pic>
        <p:nvPicPr>
          <p:cNvPr id="6" name="Imagem 5" descr="Logotipo&#10;&#10;O conteúdo gerado por IA pode estar incorreto.">
            <a:extLst>
              <a:ext uri="{FF2B5EF4-FFF2-40B4-BE49-F238E27FC236}">
                <a16:creationId xmlns:a16="http://schemas.microsoft.com/office/drawing/2014/main" id="{B4C7CF19-6698-5E88-01F7-C615FDBDCD8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48796" y="1048596"/>
            <a:ext cx="3421541" cy="3000273"/>
          </a:xfrm>
          <a:prstGeom prst="rect">
            <a:avLst/>
          </a:prstGeom>
        </p:spPr>
      </p:pic>
      <p:pic>
        <p:nvPicPr>
          <p:cNvPr id="12" name="Imagem 11" descr="Logotipo&#10;&#10;O conteúdo gerado por IA pode estar incorreto.">
            <a:extLst>
              <a:ext uri="{FF2B5EF4-FFF2-40B4-BE49-F238E27FC236}">
                <a16:creationId xmlns:a16="http://schemas.microsoft.com/office/drawing/2014/main" id="{5C23BEA8-FF5C-B984-E85D-40DA8FDCFC1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23791" y="1836535"/>
            <a:ext cx="5409351" cy="1424395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33CCCC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ADE2E2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439</Words>
  <Application>Microsoft Office PowerPoint</Application>
  <PresentationFormat>Personalizar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Calibri</vt:lpstr>
      <vt:lpstr>Times New Roman</vt:lpstr>
      <vt:lpstr>Estrutura padrão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Renan Dalago</dc:creator>
  <cp:lastModifiedBy>Renan Dalago</cp:lastModifiedBy>
  <cp:revision>4</cp:revision>
  <dcterms:created xsi:type="dcterms:W3CDTF">2024-11-17T03:29:32Z</dcterms:created>
  <dcterms:modified xsi:type="dcterms:W3CDTF">2026-02-18T15:19:18Z</dcterms:modified>
</cp:coreProperties>
</file>